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2" r:id="rId1"/>
  </p:sldMasterIdLst>
  <p:sldIdLst>
    <p:sldId id="256" r:id="rId2"/>
    <p:sldId id="261" r:id="rId3"/>
    <p:sldId id="264" r:id="rId4"/>
    <p:sldId id="272" r:id="rId5"/>
    <p:sldId id="273" r:id="rId6"/>
    <p:sldId id="271" r:id="rId7"/>
    <p:sldId id="274" r:id="rId8"/>
    <p:sldId id="275" r:id="rId9"/>
    <p:sldId id="265" r:id="rId10"/>
    <p:sldId id="267" r:id="rId11"/>
    <p:sldId id="266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05779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2725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8969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19180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0037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85878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53576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0167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5229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38173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43560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44709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76673" y="639905"/>
            <a:ext cx="6596042" cy="2441624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Изменения </a:t>
            </a:r>
            <a:b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в ЕГЭ литературе </a:t>
            </a:r>
            <a:b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в 2025-2026 учебном году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t="5871" b="10227"/>
          <a:stretch/>
        </p:blipFill>
        <p:spPr bwMode="auto">
          <a:xfrm>
            <a:off x="173736" y="244046"/>
            <a:ext cx="4727448" cy="41084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35711" y="4488944"/>
            <a:ext cx="5742432" cy="1408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ЕГЭ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D52BBFEE-495E-9863-0C16-00C483DBA909}"/>
              </a:ext>
            </a:extLst>
          </p:cNvPr>
          <p:cNvSpPr/>
          <p:nvPr/>
        </p:nvSpPr>
        <p:spPr>
          <a:xfrm>
            <a:off x="6230283" y="4488944"/>
            <a:ext cx="5742432" cy="1408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Бочкарева Светлана Викторовна,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русского языка и литературы МБОУ СОШ имени </a:t>
            </a:r>
            <a:r>
              <a:rPr lang="ru-RU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М.И.Калинина</a:t>
            </a:r>
            <a:r>
              <a:rPr lang="ru-RU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Бугуруслана</a:t>
            </a:r>
          </a:p>
        </p:txBody>
      </p:sp>
    </p:spTree>
    <p:extLst>
      <p:ext uri="{BB962C8B-B14F-4D97-AF65-F5344CB8AC3E}">
        <p14:creationId xmlns:p14="http://schemas.microsoft.com/office/powerpoint/2010/main" xmlns="" val="2446432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5BCC01A-E3B1-1A07-79E7-4F2747EC3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D6E069-9870-4C3B-3E35-93F22389976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/>
              <a:t>Обратите внимание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9152F6-9082-462F-895B-9CCE86B8E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66116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Что такое </a:t>
            </a:r>
            <a:r>
              <a:rPr lang="ru-RU" sz="2800" b="1" dirty="0"/>
              <a:t>УТВЕРЖДЕНИЕ</a:t>
            </a:r>
            <a:r>
              <a:rPr lang="ru-RU" sz="2800" dirty="0"/>
              <a:t>?</a:t>
            </a:r>
          </a:p>
          <a:p>
            <a:pPr marL="0" indent="0">
              <a:buNone/>
            </a:pPr>
            <a:r>
              <a:rPr lang="ru-RU" sz="2800" dirty="0"/>
              <a:t>Это </a:t>
            </a:r>
            <a:r>
              <a:rPr lang="ru-RU" sz="2800" b="1" dirty="0"/>
              <a:t>ОТВЕТ</a:t>
            </a:r>
            <a:r>
              <a:rPr lang="ru-RU" sz="2800" dirty="0"/>
              <a:t> на вопрос задания.</a:t>
            </a:r>
          </a:p>
          <a:p>
            <a:pPr marL="0" indent="0">
              <a:buNone/>
            </a:pPr>
            <a:r>
              <a:rPr lang="ru-RU" sz="2800" dirty="0"/>
              <a:t>✔Пример:</a:t>
            </a:r>
          </a:p>
          <a:p>
            <a:pPr marL="0" indent="0">
              <a:buNone/>
            </a:pPr>
            <a:r>
              <a:rPr lang="ru-RU" sz="2800" dirty="0"/>
              <a:t>Какова общая атмосфера, царящая в семье старого графа?</a:t>
            </a:r>
          </a:p>
          <a:p>
            <a:pPr marL="0" indent="0">
              <a:buNone/>
            </a:pPr>
            <a:r>
              <a:rPr lang="ru-RU" sz="2800" b="1" dirty="0"/>
              <a:t>УТВЕРЖДЕНИЕ: </a:t>
            </a:r>
            <a:r>
              <a:rPr lang="ru-RU" sz="2800" dirty="0"/>
              <a:t>в семье </a:t>
            </a:r>
            <a:r>
              <a:rPr lang="ru-RU" sz="2800" dirty="0" err="1"/>
              <a:t>Ростовых</a:t>
            </a:r>
            <a:r>
              <a:rPr lang="ru-RU" sz="2800" dirty="0"/>
              <a:t> теплая, душевная атмосфера.</a:t>
            </a:r>
          </a:p>
        </p:txBody>
      </p:sp>
      <p:pic>
        <p:nvPicPr>
          <p:cNvPr id="2050" name="Picture 2" descr="✔">
            <a:extLst>
              <a:ext uri="{FF2B5EF4-FFF2-40B4-BE49-F238E27FC236}">
                <a16:creationId xmlns:a16="http://schemas.microsoft.com/office/drawing/2014/main" xmlns="" id="{7387C57E-C76D-8BE3-3F94-EFA857D37D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0" y="-1524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31768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7EE002C-80E8-2E5F-A898-5E61E48B6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3DB874-B591-A03A-A0FA-B11B8AB7BCF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/>
              <a:t>Обратите внимание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4737F5A-BB9C-7BC3-8866-F4981BD70D0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ru-RU" sz="2800" dirty="0"/>
              <a:t>Что такое </a:t>
            </a:r>
            <a:r>
              <a:rPr lang="ru-RU" sz="2800" b="1" dirty="0"/>
              <a:t>ПРИМЕР</a:t>
            </a:r>
            <a:r>
              <a:rPr lang="ru-RU" sz="2800" dirty="0"/>
              <a:t>?</a:t>
            </a:r>
          </a:p>
          <a:p>
            <a:r>
              <a:rPr lang="ru-RU" sz="2800" dirty="0"/>
              <a:t>Это конкретные </a:t>
            </a:r>
            <a:r>
              <a:rPr lang="ru-RU" sz="2800" b="1" dirty="0"/>
              <a:t>ФАКТЫ</a:t>
            </a:r>
            <a:r>
              <a:rPr lang="ru-RU" sz="2800" dirty="0"/>
              <a:t> из текста, подтверждающие тезис.</a:t>
            </a:r>
          </a:p>
          <a:p>
            <a:r>
              <a:rPr lang="ru-RU" sz="2800" dirty="0"/>
              <a:t>Сколько их должно быть? В критериях демоверсии сказано, что должен быть </a:t>
            </a:r>
            <a:r>
              <a:rPr lang="ru-RU" sz="2800" b="1" dirty="0"/>
              <a:t>ПРИМЕР</a:t>
            </a:r>
            <a:r>
              <a:rPr lang="ru-RU" sz="2800" dirty="0"/>
              <a:t>. </a:t>
            </a:r>
          </a:p>
          <a:p>
            <a:r>
              <a:rPr lang="ru-RU" sz="2800" dirty="0"/>
              <a:t>На мой взгляд,  в это понятие входит несколько фактов из текста. Это такое обобщающее понятие работы с текстом.</a:t>
            </a:r>
          </a:p>
        </p:txBody>
      </p:sp>
    </p:spTree>
    <p:extLst>
      <p:ext uri="{BB962C8B-B14F-4D97-AF65-F5344CB8AC3E}">
        <p14:creationId xmlns:p14="http://schemas.microsoft.com/office/powerpoint/2010/main" xmlns="" val="3530981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8E1606C-094B-26FD-0E16-C20CA0440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EBACB0-0757-660C-A21C-3BF22916A0A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/>
              <a:t>Обратите внимание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3FFF4AF-BE8E-91E3-BCED-3FB9A50AEEC7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800" dirty="0"/>
              <a:t>Что такое </a:t>
            </a:r>
            <a:r>
              <a:rPr lang="ru-RU" sz="2800" b="1" dirty="0"/>
              <a:t>ПОЯСНЕНИЕ</a:t>
            </a:r>
            <a:r>
              <a:rPr lang="ru-RU" sz="2800" dirty="0"/>
              <a:t>?</a:t>
            </a:r>
          </a:p>
          <a:p>
            <a:r>
              <a:rPr lang="ru-RU" sz="2800" dirty="0"/>
              <a:t>В критериях сказано: пояснено, как приведённый пример подкрепляет сформулированное утверждение.</a:t>
            </a:r>
          </a:p>
          <a:p>
            <a:r>
              <a:rPr lang="ru-RU" sz="2800" dirty="0"/>
              <a:t>То есть это обычный </a:t>
            </a:r>
            <a:r>
              <a:rPr lang="ru-RU" sz="2800" dirty="0" err="1"/>
              <a:t>микровывод</a:t>
            </a:r>
            <a:r>
              <a:rPr lang="ru-RU" sz="2800" dirty="0"/>
              <a:t> о том, что данный пример действительно помогает увидеть/понять, как.....( и тут возвращаемся к </a:t>
            </a:r>
            <a:r>
              <a:rPr lang="ru-RU" sz="2800" b="1" dirty="0"/>
              <a:t>УТВЕРЖДЕНИЮ</a:t>
            </a:r>
            <a:r>
              <a:rPr lang="ru-RU" sz="2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411424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AA33356-7550-B523-84ED-EFD8D084C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E589AB-09E5-1EA2-9358-368CBACE0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271119"/>
            <a:ext cx="9603275" cy="1049235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/>
              <a:t>Обратите внимание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AF3242-321F-7400-9646-3343AC016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4" y="1320354"/>
            <a:ext cx="11401425" cy="474707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700" b="1" dirty="0"/>
              <a:t>Примерный  ответ по новой структуре</a:t>
            </a:r>
          </a:p>
          <a:p>
            <a:pPr marL="0" indent="361950">
              <a:spcBef>
                <a:spcPts val="0"/>
              </a:spcBef>
              <a:buNone/>
            </a:pPr>
            <a:r>
              <a:rPr lang="ru-RU" sz="1700" dirty="0"/>
              <a:t>По предложенному фрагменту можно понять ,что в доме </a:t>
            </a:r>
            <a:r>
              <a:rPr lang="ru-RU" sz="1700" dirty="0" err="1"/>
              <a:t>Ростовых</a:t>
            </a:r>
            <a:r>
              <a:rPr lang="ru-RU" sz="1700" dirty="0"/>
              <a:t> царит теплая, душевная атмосфера. Члены семьи любят друг друга. Все у них просто, без чопорности и манерности.</a:t>
            </a:r>
          </a:p>
          <a:p>
            <a:pPr marL="0" indent="361950">
              <a:spcBef>
                <a:spcPts val="0"/>
              </a:spcBef>
              <a:buNone/>
            </a:pPr>
            <a:r>
              <a:rPr lang="ru-RU" sz="1700" dirty="0"/>
              <a:t>Это подтверждает предложенный фрагмент именин у </a:t>
            </a:r>
            <a:r>
              <a:rPr lang="ru-RU" sz="1700" dirty="0" err="1"/>
              <a:t>Ростовых</a:t>
            </a:r>
            <a:r>
              <a:rPr lang="ru-RU" sz="1700" dirty="0"/>
              <a:t>. После обеда начались танцы. Первым пошел в пляс сам граф </a:t>
            </a:r>
            <a:r>
              <a:rPr lang="ru-RU" sz="1700" dirty="0" err="1"/>
              <a:t>Ростов</a:t>
            </a:r>
            <a:r>
              <a:rPr lang="ru-RU" sz="1700" dirty="0"/>
              <a:t>. Наташа «закричала на всю залу» : «Смотрите на папа» , предвкушая удовольствие. Сам танец показывал мастерство исполнителя, который «округлял руки, в такт потряхивая ими, расправлял плечи, вывёртывал ноги, слегка притопывая», «пленял зрителей неожиданностью ловких </a:t>
            </a:r>
            <a:r>
              <a:rPr lang="ru-RU" sz="1700" dirty="0" err="1"/>
              <a:t>выверток</a:t>
            </a:r>
            <a:r>
              <a:rPr lang="ru-RU" sz="1700" dirty="0"/>
              <a:t>». Видно, что </a:t>
            </a:r>
            <a:r>
              <a:rPr lang="ru-RU" sz="1700" dirty="0" err="1"/>
              <a:t>Ростов</a:t>
            </a:r>
            <a:r>
              <a:rPr lang="ru-RU" sz="1700" dirty="0"/>
              <a:t> получает большое удовольствие от «пляски». Гости были в восторге, судя по «грохоту рукоплесканий и хохоту». К </a:t>
            </a:r>
            <a:r>
              <a:rPr lang="ru-RU" sz="1700" dirty="0" err="1"/>
              <a:t>Ростовым</a:t>
            </a:r>
            <a:r>
              <a:rPr lang="ru-RU" sz="1700" dirty="0"/>
              <a:t> приехали , вероятно, те, кто близок им по душе. Но больше всего удивляет отношение к танцу слуг. Как только раздалась музыка, улыбающиеся дворовые вышли посмотреть «на веселящегося барина». Фраза «Батюшка-то наш! Орёл!», сказанная няней, говорит о том, что слуги явно любят своих хозяев. Значит, </a:t>
            </a:r>
            <a:r>
              <a:rPr lang="ru-RU" sz="1700" dirty="0" err="1"/>
              <a:t>Ростовы</a:t>
            </a:r>
            <a:r>
              <a:rPr lang="ru-RU" sz="1700" dirty="0"/>
              <a:t> люди добрые и человечные по отношению к прислуге. Чувствуются естественность хозяев, их простота, душевность, любовь друг к другу, умение веселиться и веселить присутствующих. Мы видим единение хозяев и гостей, их искренние отношения.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43252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22348" y="113538"/>
            <a:ext cx="8147304" cy="62179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Изменения в ЕГЭ по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литературе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77188708"/>
              </p:ext>
            </p:extLst>
          </p:nvPr>
        </p:nvGraphicFramePr>
        <p:xfrm>
          <a:off x="104775" y="1086802"/>
          <a:ext cx="11982449" cy="468439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78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72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073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ЕГЭ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Изменения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83995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Критерии</a:t>
                      </a:r>
                      <a:r>
                        <a:rPr lang="ru-RU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оценивания развёрнутых ответов</a:t>
                      </a:r>
                      <a:endParaRPr lang="ru-RU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Изменено максимальное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количество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первичных баллов: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а) за выполнение заданий 4.1/4.2 – 2 балла;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б)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за задания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9.1/9.2 балл повышен с 4 до 5;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в)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за задания 5 и 10 на сопоставление балл снижен с 8 до 7.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982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Критерии оценивания сочинения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 задание 11 повышен балл с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 до 20 (введён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отдельный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критерий «Фактологическая точность сочинения»,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по которому можно получить 2 балла).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982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Критерия оценивания всей работы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 всю работу повышен максимальный первичный балл на 2 балла (с 48 баллов до 50 баллов). 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982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Инструкции ко всем заданиям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 всем заданиям уточнены инструкции: даны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пошаговые рекомендации по выполнению заданий, соответствующие критериям оценивания ответов.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1360" y="11353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1420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49808" y="218694"/>
            <a:ext cx="9893808" cy="704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Изменения в ЕГЭ по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литературе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1360" y="113538"/>
            <a:ext cx="914400" cy="9144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662940" y="1504949"/>
            <a:ext cx="11529060" cy="4010025"/>
          </a:xfrm>
          <a:prstGeom prst="roundRect">
            <a:avLst>
              <a:gd name="adj" fmla="val 37675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/>
              <a:t>Задание 2 в тесте</a:t>
            </a:r>
          </a:p>
          <a:p>
            <a:r>
              <a:rPr lang="ru-RU" sz="3200" dirty="0"/>
              <a:t>Теперь там могут быть задания не только по представленному тексту, но и по любым произведениям , выделенным курсивом и жирным шрифтом.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145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4BCB5B6A-8A41-30BE-EAB1-D6B1B42FB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xmlns="" id="{7D68BAC6-DA77-E453-BE62-C804A7BE47F1}"/>
              </a:ext>
            </a:extLst>
          </p:cNvPr>
          <p:cNvSpPr/>
          <p:nvPr/>
        </p:nvSpPr>
        <p:spPr>
          <a:xfrm>
            <a:off x="749808" y="218694"/>
            <a:ext cx="9893808" cy="704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Изменения в ЕГЭ по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литературе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F3887D2-184B-5E48-9861-CC1CC801F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1360" y="113538"/>
            <a:ext cx="914400" cy="914400"/>
          </a:xfrm>
          <a:prstGeom prst="rect">
            <a:avLst/>
          </a:prstGeom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208F2840-3BAA-9365-80B7-B1D03D04178B}"/>
              </a:ext>
            </a:extLst>
          </p:cNvPr>
          <p:cNvSpPr/>
          <p:nvPr/>
        </p:nvSpPr>
        <p:spPr>
          <a:xfrm>
            <a:off x="171451" y="1400175"/>
            <a:ext cx="11824336" cy="4419600"/>
          </a:xfrm>
          <a:prstGeom prst="roundRect">
            <a:avLst>
              <a:gd name="adj" fmla="val 37675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38175" indent="-457200">
              <a:buFont typeface="Wingdings" panose="05000000000000000000" pitchFamily="2" charset="2"/>
              <a:buChar char="q"/>
            </a:pPr>
            <a:r>
              <a:rPr lang="ru-RU" sz="2800" dirty="0"/>
              <a:t>В кодификаторе нет новых текстов для чтения. </a:t>
            </a:r>
          </a:p>
          <a:p>
            <a:pPr marL="638175" indent="-457200">
              <a:buFont typeface="Wingdings" panose="05000000000000000000" pitchFamily="2" charset="2"/>
              <a:buChar char="q"/>
            </a:pPr>
            <a:r>
              <a:rPr lang="ru-RU" sz="2800" dirty="0"/>
              <a:t>Повышен максимальный первичный балл за работу, теперь это 50 баллов. Появилась надежда на то, что за одну ошибку ученик будет терять не 6 вторичных баллов, а 3-5.</a:t>
            </a:r>
          </a:p>
          <a:p>
            <a:pPr marL="638175" indent="-457200">
              <a:buFont typeface="Wingdings" panose="05000000000000000000" pitchFamily="2" charset="2"/>
              <a:buChar char="q"/>
            </a:pPr>
            <a:r>
              <a:rPr lang="ru-RU" sz="2800" dirty="0"/>
              <a:t>Даны чёткие инструкции к каждому заданию: сколько нужно тезисов, как строить ответ. </a:t>
            </a:r>
          </a:p>
          <a:p>
            <a:pPr marL="638175" indent="-457200">
              <a:buFont typeface="Wingdings" panose="05000000000000000000" pitchFamily="2" charset="2"/>
              <a:buChar char="q"/>
            </a:pPr>
            <a:r>
              <a:rPr lang="ru-RU" sz="2800" dirty="0"/>
              <a:t>Уточнены критерии оценивания всех заданий, особенно содержание и работа с текстом, что облегчает работу эксперта и уводит от расхождения между экспертами.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7811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5A3B7C02-A2BE-6423-2D2B-44ECB6781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xmlns="" id="{D96338B6-255D-47A6-995A-6FE498A0F269}"/>
              </a:ext>
            </a:extLst>
          </p:cNvPr>
          <p:cNvSpPr/>
          <p:nvPr/>
        </p:nvSpPr>
        <p:spPr>
          <a:xfrm>
            <a:off x="749808" y="218694"/>
            <a:ext cx="9893808" cy="704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Изменения в ЕГЭ по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литературе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BC2F970-1A38-1E6C-B17D-A82F45080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1360" y="113538"/>
            <a:ext cx="914400" cy="914400"/>
          </a:xfrm>
          <a:prstGeom prst="rect">
            <a:avLst/>
          </a:prstGeom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7AC2C955-A82D-51B3-A892-29153DCBFFC1}"/>
              </a:ext>
            </a:extLst>
          </p:cNvPr>
          <p:cNvSpPr/>
          <p:nvPr/>
        </p:nvSpPr>
        <p:spPr>
          <a:xfrm>
            <a:off x="662940" y="1504949"/>
            <a:ext cx="11529060" cy="4010025"/>
          </a:xfrm>
          <a:prstGeom prst="roundRect">
            <a:avLst>
              <a:gd name="adj" fmla="val 37675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/>
              <a:t>Опять вернулись к 5 баллам за 4 и 9 задание.</a:t>
            </a:r>
            <a:br>
              <a:rPr lang="ru-RU" sz="2800" dirty="0"/>
            </a:br>
            <a:r>
              <a:rPr lang="ru-RU" sz="2800" dirty="0"/>
              <a:t>Это абсолютно верно, т.к. задания непростые, а 2 последних года за них нельзя было получить объективную оценку. </a:t>
            </a:r>
            <a:r>
              <a:rPr lang="ru-RU" sz="2800" dirty="0" err="1"/>
              <a:t>Разбалловка</a:t>
            </a:r>
            <a:r>
              <a:rPr lang="ru-RU" sz="2800" dirty="0"/>
              <a:t> теперь позволяет отделить хорошую работу от средней.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6531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9EA0E40-DD3F-9BE5-E799-21CFBD9A9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xmlns="" id="{73BB4586-A19A-618C-CFBF-82FD26B5B753}"/>
              </a:ext>
            </a:extLst>
          </p:cNvPr>
          <p:cNvSpPr/>
          <p:nvPr/>
        </p:nvSpPr>
        <p:spPr>
          <a:xfrm>
            <a:off x="749808" y="218694"/>
            <a:ext cx="9893808" cy="704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Изменения в ЕГЭ по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литературе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4B9259A-26ED-DB79-D07D-A0E472917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1360" y="113538"/>
            <a:ext cx="914400" cy="914400"/>
          </a:xfrm>
          <a:prstGeom prst="rect">
            <a:avLst/>
          </a:prstGeom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CCB8CFF3-A34C-8735-9F61-63B7ACDF0F13}"/>
              </a:ext>
            </a:extLst>
          </p:cNvPr>
          <p:cNvSpPr/>
          <p:nvPr/>
        </p:nvSpPr>
        <p:spPr>
          <a:xfrm>
            <a:off x="161925" y="1228725"/>
            <a:ext cx="11633836" cy="4419599"/>
          </a:xfrm>
          <a:prstGeom prst="roundRect">
            <a:avLst>
              <a:gd name="adj" fmla="val 37675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заданиях 4, 5, 9 и 10 стало сложнее получить 1 балл по К 2. В прошлом году за идеально грамотно написанный текст можно было получить 2 балла, чтобы получить 1 балл, можно было суммарно допустить 1-2 ошибки (учитывались логические, речевые и грамматические), за 3 ошибки ставили 0 баллов. В этом году за 1 ошибку любого вида ученик получит 1 балл, а за две - 0. Если ученик пишет слабую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работу 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( К1 - 1 балл), то К2 автоматически обнуляется. То есть теперь заработать баллы за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речь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 отсутствии содержания не получится!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задании 11 требуется сформулировать 3 тезиса. Мы и раньше так делали, поэтому для нас изменений нет. Отдельно будет оцениваться фактологическая точность текста, поэтому за сочинение в сумме можно будет получить не 18, а 20 баллов.</a:t>
            </a:r>
          </a:p>
        </p:txBody>
      </p:sp>
    </p:spTree>
    <p:extLst>
      <p:ext uri="{BB962C8B-B14F-4D97-AF65-F5344CB8AC3E}">
        <p14:creationId xmlns:p14="http://schemas.microsoft.com/office/powerpoint/2010/main" xmlns="" val="2507443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74A2E5E9-0EBB-3F57-B1A5-061A28100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xmlns="" id="{022C0AF9-C551-B6B6-AAC2-AE50E04DD0B6}"/>
              </a:ext>
            </a:extLst>
          </p:cNvPr>
          <p:cNvSpPr/>
          <p:nvPr/>
        </p:nvSpPr>
        <p:spPr>
          <a:xfrm>
            <a:off x="749808" y="218694"/>
            <a:ext cx="9893808" cy="704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Изменения в ЕГЭ по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литературе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0F96E74-A0DE-E422-CF39-9ECACB9A1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1360" y="113538"/>
            <a:ext cx="914400" cy="914400"/>
          </a:xfrm>
          <a:prstGeom prst="rect">
            <a:avLst/>
          </a:prstGeom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D023E6EC-7F8F-5B0F-879C-ADB62E1D0D6C}"/>
              </a:ext>
            </a:extLst>
          </p:cNvPr>
          <p:cNvSpPr/>
          <p:nvPr/>
        </p:nvSpPr>
        <p:spPr>
          <a:xfrm>
            <a:off x="662940" y="1504949"/>
            <a:ext cx="11529060" cy="4010025"/>
          </a:xfrm>
          <a:prstGeom prst="roundRect">
            <a:avLst>
              <a:gd name="adj" fmla="val 37675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/>
              <a:t>Более пристрастно оценивается знание </a:t>
            </a:r>
            <a:r>
              <a:rPr lang="ru-RU" sz="2800" b="1" dirty="0"/>
              <a:t>АВТОРСКОЙ ПОЗИЦИИ </a:t>
            </a:r>
            <a:r>
              <a:rPr lang="ru-RU" sz="2800" dirty="0"/>
              <a:t>в 11 сочинении.</a:t>
            </a:r>
            <a:br>
              <a:rPr lang="ru-RU" sz="2800" dirty="0"/>
            </a:br>
            <a:r>
              <a:rPr lang="ru-RU" sz="2800" dirty="0"/>
              <a:t>Если искажена авторская позиция одного из нескольких привлечённых произведений, то оценка по критерию К1 не может быть выше 1 балла! ( из 3-х). Раньше это было на усмотрение эксперта. То есть теперь написать «лишь бы что-нибудь» не получится - надо читать разборы.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2306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E104A59B-8C05-AB63-7F1D-CE393841C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xmlns="" id="{59F4E517-7CD8-1FDB-A801-192FAA26A1CC}"/>
              </a:ext>
            </a:extLst>
          </p:cNvPr>
          <p:cNvSpPr/>
          <p:nvPr/>
        </p:nvSpPr>
        <p:spPr>
          <a:xfrm>
            <a:off x="749808" y="218694"/>
            <a:ext cx="9893808" cy="704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Изменения в ЕГЭ по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литературе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D9A90D2-5905-AA67-C62F-52943CFFE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1360" y="113538"/>
            <a:ext cx="914400" cy="914400"/>
          </a:xfrm>
          <a:prstGeom prst="rect">
            <a:avLst/>
          </a:prstGeom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6F25AD3C-DDAC-06E9-39F3-D8843B773039}"/>
              </a:ext>
            </a:extLst>
          </p:cNvPr>
          <p:cNvSpPr/>
          <p:nvPr/>
        </p:nvSpPr>
        <p:spPr>
          <a:xfrm>
            <a:off x="533400" y="1246631"/>
            <a:ext cx="11658600" cy="4658868"/>
          </a:xfrm>
          <a:prstGeom prst="roundRect">
            <a:avLst>
              <a:gd name="adj" fmla="val 37675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61950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Итак, что мы имеем:</a:t>
            </a:r>
          </a:p>
          <a:p>
            <a:pPr marL="361950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 уход от поверхностных ответов;</a:t>
            </a:r>
          </a:p>
          <a:p>
            <a:pPr marL="361950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 наличие глубины и доказательной части в каждом задании;</a:t>
            </a:r>
          </a:p>
          <a:p>
            <a:pPr marL="361950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 строгий подход к речевому оформлению.</a:t>
            </a:r>
          </a:p>
          <a:p>
            <a:pPr marL="361950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👉Для сильных учеников это не представляет сложности ( разве только речь), а вот слабым и неподготовленным получить даже средние баллы будет гораздо сложнее.</a:t>
            </a:r>
          </a:p>
          <a:p>
            <a:pPr marL="361950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Все, как и обещал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С.Н.Зинин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 надо развести средние и хорошие работы.</a:t>
            </a:r>
          </a:p>
        </p:txBody>
      </p:sp>
      <p:pic>
        <p:nvPicPr>
          <p:cNvPr id="3076" name="Picture 4" descr="👉">
            <a:extLst>
              <a:ext uri="{FF2B5EF4-FFF2-40B4-BE49-F238E27FC236}">
                <a16:creationId xmlns:a16="http://schemas.microsoft.com/office/drawing/2014/main" xmlns="" id="{0CBEC61C-7E6E-8636-775B-C949A7A3F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0" y="2063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501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9FE14D-5F97-7966-4D63-3D00F3C6F03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/>
              <a:t>Обратите внимание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C006E85-2498-3091-D74B-D38585CBA48F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-apple-system"/>
              </a:rPr>
              <a:t>Новая структура заданий ЕГЭ и их оцениванию:</a:t>
            </a:r>
            <a:r>
              <a:rPr lang="ru-RU" altLang="ru-RU" sz="3200" dirty="0"/>
              <a:t>       </a:t>
            </a:r>
            <a:r>
              <a:rPr lang="ru-RU" altLang="ru-RU" sz="3200" dirty="0">
                <a:solidFill>
                  <a:srgbClr val="000000"/>
                </a:solidFill>
                <a:latin typeface="-apple-system"/>
              </a:rPr>
              <a:t/>
            </a:r>
            <a:br>
              <a:rPr lang="ru-RU" altLang="ru-RU" sz="3200" dirty="0">
                <a:solidFill>
                  <a:srgbClr val="000000"/>
                </a:solidFill>
                <a:latin typeface="-apple-system"/>
              </a:rPr>
            </a:br>
            <a:endParaRPr lang="ru-RU" altLang="ru-RU" sz="3200" dirty="0">
              <a:solidFill>
                <a:srgbClr val="000000"/>
              </a:solidFill>
              <a:latin typeface="-apple-system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-apple-system"/>
              </a:rPr>
              <a:t>во всех заданиях теперь требуется триединый подход:</a:t>
            </a:r>
            <a:br>
              <a:rPr lang="ru-RU" altLang="ru-RU" sz="3200" dirty="0">
                <a:solidFill>
                  <a:srgbClr val="000000"/>
                </a:solidFill>
                <a:latin typeface="-apple-system"/>
              </a:rPr>
            </a:br>
            <a:endParaRPr lang="ru-RU" altLang="ru-RU" sz="3200" dirty="0">
              <a:solidFill>
                <a:srgbClr val="000000"/>
              </a:solidFill>
              <a:latin typeface="-apple-system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3200" b="1" dirty="0">
                <a:solidFill>
                  <a:srgbClr val="000000"/>
                </a:solidFill>
                <a:latin typeface="-apple-system"/>
              </a:rPr>
              <a:t>УТВЕРЖДЕНИЕ(ТЕЗИС) - ПРИМЕР – ПОЯСНЕНИЕ.</a:t>
            </a:r>
            <a:r>
              <a:rPr lang="ru-RU" altLang="ru-RU" sz="3200" b="1" dirty="0"/>
              <a:t> </a:t>
            </a:r>
            <a:endParaRPr lang="ru-RU" altLang="ru-RU" sz="3200" b="1" dirty="0">
              <a:latin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1040" name="Picture 16" descr="⚡">
            <a:extLst>
              <a:ext uri="{FF2B5EF4-FFF2-40B4-BE49-F238E27FC236}">
                <a16:creationId xmlns:a16="http://schemas.microsoft.com/office/drawing/2014/main" xmlns="" id="{EC22E1B6-CC7B-AA4E-3AE7-BE51E592C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7450" y="-5334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338359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4037</TotalTime>
  <Words>896</Words>
  <Application>Microsoft Office PowerPoint</Application>
  <PresentationFormat>Произвольный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Галерея</vt:lpstr>
      <vt:lpstr>Изменения  в ЕГЭ литературе  в 2025-2026 учебном году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Обратите внимание</vt:lpstr>
      <vt:lpstr>Обратите внимание</vt:lpstr>
      <vt:lpstr>Обратите внимание</vt:lpstr>
      <vt:lpstr>Обратите внимание</vt:lpstr>
      <vt:lpstr>Обратите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Изменения в ЕГЭ и ОГЭ по русскому языку и литературе</dc:title>
  <dc:creator>Учетная запись Майкрософт</dc:creator>
  <cp:lastModifiedBy>User</cp:lastModifiedBy>
  <cp:revision>59</cp:revision>
  <dcterms:created xsi:type="dcterms:W3CDTF">2025-08-26T07:53:46Z</dcterms:created>
  <dcterms:modified xsi:type="dcterms:W3CDTF">2025-10-13T14:52:29Z</dcterms:modified>
</cp:coreProperties>
</file>